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obster" panose="00000500000000000000" pitchFamily="2" charset="0"/>
      <p:regular r:id="rId10"/>
    </p:embeddedFont>
    <p:embeddedFont>
      <p:font typeface="Oswald" panose="00000500000000000000" pitchFamily="2"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694" y="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ps.gov/articles/ssjd-potato-king.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centraloregonian.com/news/central-oregon-history-george-shima-becomes-first-japanese-american-millionaire/article_e5918a05-6ba6-51f9-97b8-e52b07a6c0d6.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 </a:t>
            </a:r>
            <a:r>
              <a:rPr lang="en" u="sng">
                <a:solidFill>
                  <a:schemeClr val="hlink"/>
                </a:solidFill>
                <a:hlinkClick r:id="rId3"/>
              </a:rPr>
              <a:t>https://www.nps.gov/articles/ssjd-potato-king.htm</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https://www.centraloregonian.com/news/central-oregon-history-george-shima-becomes-first-japanese-american-millionaire/article_e5918a05-6ba6-51f9-97b8-e52b07a6c0d6.html</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39a30db75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39a30db7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3c012fa29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3c012fa2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3c012fa29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3c012fa2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3c012fa29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3c012fa29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3c012fa29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3c012fa29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c012fa29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c012fa29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Lobster"/>
                <a:ea typeface="Lobster"/>
                <a:cs typeface="Lobster"/>
                <a:sym typeface="Lobster"/>
              </a:rPr>
              <a:t>Perseverance, Persistence, and Potatoes</a:t>
            </a:r>
            <a:endParaRPr>
              <a:latin typeface="Lobster"/>
              <a:ea typeface="Lobster"/>
              <a:cs typeface="Lobster"/>
              <a:sym typeface="Lobster"/>
            </a:endParaRPr>
          </a:p>
        </p:txBody>
      </p:sp>
      <p:sp>
        <p:nvSpPr>
          <p:cNvPr id="55" name="Google Shape;55;p13"/>
          <p:cNvSpPr txBox="1">
            <a:spLocks noGrp="1"/>
          </p:cNvSpPr>
          <p:nvPr>
            <p:ph type="subTitle" idx="1"/>
          </p:nvPr>
        </p:nvSpPr>
        <p:spPr>
          <a:xfrm>
            <a:off x="311700" y="2834124"/>
            <a:ext cx="8520600" cy="2002467"/>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latin typeface="Oswald"/>
                <a:ea typeface="Oswald"/>
                <a:cs typeface="Oswald"/>
                <a:sym typeface="Oswald"/>
              </a:rPr>
              <a:t>The Life and Legacy of George Shima</a:t>
            </a:r>
          </a:p>
          <a:p>
            <a:pPr marL="0" lvl="0" indent="0" algn="ctr" rtl="0">
              <a:spcBef>
                <a:spcPts val="0"/>
              </a:spcBef>
              <a:spcAft>
                <a:spcPts val="0"/>
              </a:spcAft>
              <a:buNone/>
            </a:pPr>
            <a:endParaRPr lang="en" dirty="0">
              <a:latin typeface="Oswald"/>
              <a:ea typeface="Oswald"/>
              <a:cs typeface="Oswald"/>
              <a:sym typeface="Oswald"/>
            </a:endParaRPr>
          </a:p>
          <a:p>
            <a:pPr marL="0" lvl="0" indent="0" algn="ctr" rtl="0">
              <a:spcBef>
                <a:spcPts val="0"/>
              </a:spcBef>
              <a:spcAft>
                <a:spcPts val="0"/>
              </a:spcAft>
              <a:buNone/>
            </a:pPr>
            <a:endParaRPr lang="en" sz="1000" dirty="0">
              <a:latin typeface="Times New Roman" panose="02020603050405020304" pitchFamily="18" charset="0"/>
              <a:ea typeface="Oswald"/>
              <a:cs typeface="Times New Roman" panose="02020603050405020304" pitchFamily="18" charset="0"/>
              <a:sym typeface="Oswald"/>
            </a:endParaRPr>
          </a:p>
          <a:p>
            <a:pPr marL="0" lvl="0" indent="0" algn="ctr" rtl="0">
              <a:spcBef>
                <a:spcPts val="0"/>
              </a:spcBef>
              <a:spcAft>
                <a:spcPts val="0"/>
              </a:spcAft>
              <a:buNone/>
            </a:pPr>
            <a:endParaRPr lang="en" sz="1000" dirty="0">
              <a:latin typeface="Times New Roman" panose="02020603050405020304" pitchFamily="18" charset="0"/>
              <a:ea typeface="Oswald"/>
              <a:cs typeface="Times New Roman" panose="02020603050405020304" pitchFamily="18" charset="0"/>
              <a:sym typeface="Oswald"/>
            </a:endParaRPr>
          </a:p>
          <a:p>
            <a:pPr marL="0" lvl="0" indent="0" algn="ctr" rtl="0">
              <a:spcBef>
                <a:spcPts val="0"/>
              </a:spcBef>
              <a:spcAft>
                <a:spcPts val="0"/>
              </a:spcAft>
              <a:buNone/>
            </a:pPr>
            <a:endParaRPr lang="en" sz="1000" dirty="0">
              <a:latin typeface="Times New Roman" panose="02020603050405020304" pitchFamily="18" charset="0"/>
              <a:ea typeface="Oswald"/>
              <a:cs typeface="Times New Roman" panose="02020603050405020304" pitchFamily="18" charset="0"/>
              <a:sym typeface="Oswald"/>
            </a:endParaRPr>
          </a:p>
          <a:p>
            <a:pPr marL="0" lvl="0" indent="0" algn="ctr" rtl="0">
              <a:spcBef>
                <a:spcPts val="0"/>
              </a:spcBef>
              <a:spcAft>
                <a:spcPts val="0"/>
              </a:spcAft>
              <a:buNone/>
            </a:pPr>
            <a:endParaRPr lang="en" sz="1000" dirty="0">
              <a:latin typeface="Times New Roman" panose="02020603050405020304" pitchFamily="18" charset="0"/>
              <a:ea typeface="Oswald"/>
              <a:cs typeface="Times New Roman" panose="02020603050405020304" pitchFamily="18" charset="0"/>
              <a:sym typeface="Oswald"/>
            </a:endParaRPr>
          </a:p>
          <a:p>
            <a:pPr marL="0" lvl="0" indent="0" algn="ctr" rtl="0">
              <a:spcBef>
                <a:spcPts val="0"/>
              </a:spcBef>
              <a:spcAft>
                <a:spcPts val="0"/>
              </a:spcAft>
              <a:buNone/>
            </a:pPr>
            <a:r>
              <a:rPr lang="en" sz="1000" dirty="0">
                <a:latin typeface="Times New Roman" panose="02020603050405020304" pitchFamily="18" charset="0"/>
                <a:ea typeface="Oswald"/>
                <a:cs typeface="Times New Roman" panose="02020603050405020304" pitchFamily="18" charset="0"/>
                <a:sym typeface="Oswald"/>
              </a:rPr>
              <a:t>Materials created by Owen Flannery, February 22, 2025 </a:t>
            </a:r>
          </a:p>
          <a:p>
            <a:pPr marL="0" indent="0"/>
            <a:r>
              <a:rPr lang="en-US" sz="1000" dirty="0">
                <a:effectLst/>
                <a:latin typeface="Times New Roman" panose="02020603050405020304" pitchFamily="18" charset="0"/>
                <a:ea typeface="Times New Roman" panose="02020603050405020304" pitchFamily="18" charset="0"/>
              </a:rPr>
              <a:t>This work is licensed under CC BY-NC-SA 4.0. To view a copy of this license, visit </a:t>
            </a:r>
            <a:r>
              <a:rPr lang="en-US" sz="1000" u="sng" dirty="0">
                <a:solidFill>
                  <a:srgbClr val="9900FF"/>
                </a:solidFill>
                <a:effectLst/>
                <a:latin typeface="Times New Roman" panose="02020603050405020304" pitchFamily="18" charset="0"/>
                <a:ea typeface="Times New Roman" panose="02020603050405020304" pitchFamily="18" charset="0"/>
                <a:hlinkClick r:id="rId3"/>
              </a:rPr>
              <a:t>https://creativecommons.org/licenses/by-nc-sa/4.0/</a:t>
            </a:r>
            <a:r>
              <a:rPr lang="en-US" sz="1000" dirty="0">
                <a:solidFill>
                  <a:srgbClr val="9900FF"/>
                </a:solidFill>
                <a:effectLst/>
                <a:latin typeface="Times New Roman" panose="02020603050405020304" pitchFamily="18" charset="0"/>
                <a:ea typeface="Times New Roman" panose="02020603050405020304" pitchFamily="18" charset="0"/>
              </a:rPr>
              <a:t> </a:t>
            </a:r>
            <a:endParaRPr lang="en-US" sz="1000" dirty="0">
              <a:effectLst/>
              <a:latin typeface="Arial" panose="020B0604020202020204" pitchFamily="34" charset="0"/>
              <a:ea typeface="Arial" panose="020B0604020202020204" pitchFamily="34" charset="0"/>
            </a:endParaRPr>
          </a:p>
          <a:p>
            <a:pPr marL="0" lvl="0" indent="0" algn="ctr" rtl="0">
              <a:spcBef>
                <a:spcPts val="0"/>
              </a:spcBef>
              <a:spcAft>
                <a:spcPts val="0"/>
              </a:spcAft>
              <a:buNone/>
            </a:pPr>
            <a:endParaRPr dirty="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obster"/>
                <a:ea typeface="Lobster"/>
                <a:cs typeface="Lobster"/>
                <a:sym typeface="Lobster"/>
              </a:rPr>
              <a:t>George Shima (Ushijima Kinji)</a:t>
            </a:r>
            <a:endParaRPr>
              <a:latin typeface="Lobster"/>
              <a:ea typeface="Lobster"/>
              <a:cs typeface="Lobster"/>
              <a:sym typeface="Lobster"/>
            </a:endParaRPr>
          </a:p>
        </p:txBody>
      </p:sp>
      <p:sp>
        <p:nvSpPr>
          <p:cNvPr id="61" name="Google Shape;61;p14"/>
          <p:cNvSpPr txBox="1">
            <a:spLocks noGrp="1"/>
          </p:cNvSpPr>
          <p:nvPr>
            <p:ph type="body" idx="1"/>
          </p:nvPr>
        </p:nvSpPr>
        <p:spPr>
          <a:xfrm>
            <a:off x="311700" y="1152475"/>
            <a:ext cx="4987800" cy="3416400"/>
          </a:xfrm>
          <a:prstGeom prst="rect">
            <a:avLst/>
          </a:prstGeom>
        </p:spPr>
        <p:txBody>
          <a:bodyPr spcFirstLastPara="1" wrap="square" lIns="91425" tIns="91425" rIns="91425" bIns="91425" anchor="t" anchorCtr="0">
            <a:normAutofit fontScale="62500" lnSpcReduction="10000"/>
          </a:bodyPr>
          <a:lstStyle/>
          <a:p>
            <a:pPr marL="457200" lvl="0" indent="-339725" algn="l" rtl="0">
              <a:spcBef>
                <a:spcPts val="0"/>
              </a:spcBef>
              <a:spcAft>
                <a:spcPts val="0"/>
              </a:spcAft>
              <a:buSzPct val="100000"/>
              <a:buFont typeface="Oswald"/>
              <a:buChar char="●"/>
            </a:pPr>
            <a:r>
              <a:rPr lang="en" sz="2800">
                <a:latin typeface="Oswald"/>
                <a:ea typeface="Oswald"/>
                <a:cs typeface="Oswald"/>
                <a:sym typeface="Oswald"/>
              </a:rPr>
              <a:t>Born in Japan in 1864</a:t>
            </a:r>
            <a:endParaRPr sz="2800">
              <a:latin typeface="Oswald"/>
              <a:ea typeface="Oswald"/>
              <a:cs typeface="Oswald"/>
              <a:sym typeface="Oswald"/>
            </a:endParaRPr>
          </a:p>
          <a:p>
            <a:pPr marL="457200" lvl="0" indent="0" algn="l" rtl="0">
              <a:spcBef>
                <a:spcPts val="1200"/>
              </a:spcBef>
              <a:spcAft>
                <a:spcPts val="0"/>
              </a:spcAft>
              <a:buNone/>
            </a:pPr>
            <a:endParaRPr sz="2800">
              <a:latin typeface="Oswald"/>
              <a:ea typeface="Oswald"/>
              <a:cs typeface="Oswald"/>
              <a:sym typeface="Oswald"/>
            </a:endParaRPr>
          </a:p>
          <a:p>
            <a:pPr marL="457200" lvl="0" indent="-339725" algn="l" rtl="0">
              <a:spcBef>
                <a:spcPts val="1200"/>
              </a:spcBef>
              <a:spcAft>
                <a:spcPts val="0"/>
              </a:spcAft>
              <a:buSzPct val="100000"/>
              <a:buFont typeface="Oswald"/>
              <a:buChar char="●"/>
            </a:pPr>
            <a:r>
              <a:rPr lang="en" sz="2800">
                <a:latin typeface="Oswald"/>
                <a:ea typeface="Oswald"/>
                <a:cs typeface="Oswald"/>
                <a:sym typeface="Oswald"/>
              </a:rPr>
              <a:t>Failed the English language portion of his university entrance exams</a:t>
            </a:r>
            <a:endParaRPr sz="2800">
              <a:latin typeface="Oswald"/>
              <a:ea typeface="Oswald"/>
              <a:cs typeface="Oswald"/>
              <a:sym typeface="Oswald"/>
            </a:endParaRPr>
          </a:p>
          <a:p>
            <a:pPr marL="457200" lvl="0" indent="0" algn="l" rtl="0">
              <a:spcBef>
                <a:spcPts val="1200"/>
              </a:spcBef>
              <a:spcAft>
                <a:spcPts val="0"/>
              </a:spcAft>
              <a:buNone/>
            </a:pPr>
            <a:endParaRPr sz="2800">
              <a:latin typeface="Oswald"/>
              <a:ea typeface="Oswald"/>
              <a:cs typeface="Oswald"/>
              <a:sym typeface="Oswald"/>
            </a:endParaRPr>
          </a:p>
          <a:p>
            <a:pPr marL="457200" lvl="0" indent="-339725" algn="l" rtl="0">
              <a:spcBef>
                <a:spcPts val="1200"/>
              </a:spcBef>
              <a:spcAft>
                <a:spcPts val="0"/>
              </a:spcAft>
              <a:buSzPct val="100000"/>
              <a:buFont typeface="Oswald"/>
              <a:buChar char="●"/>
            </a:pPr>
            <a:r>
              <a:rPr lang="en" sz="2800">
                <a:latin typeface="Oswald"/>
                <a:ea typeface="Oswald"/>
                <a:cs typeface="Oswald"/>
                <a:sym typeface="Oswald"/>
              </a:rPr>
              <a:t>Moved to the United States in 1889 and changed his name upon arrival.</a:t>
            </a:r>
            <a:endParaRPr sz="2800">
              <a:latin typeface="Oswald"/>
              <a:ea typeface="Oswald"/>
              <a:cs typeface="Oswald"/>
              <a:sym typeface="Oswald"/>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62" name="Google Shape;62;p14"/>
          <p:cNvPicPr preferRelativeResize="0"/>
          <p:nvPr/>
        </p:nvPicPr>
        <p:blipFill>
          <a:blip r:embed="rId3">
            <a:alphaModFix/>
          </a:blip>
          <a:stretch>
            <a:fillRect/>
          </a:stretch>
        </p:blipFill>
        <p:spPr>
          <a:xfrm>
            <a:off x="5685825" y="254038"/>
            <a:ext cx="2933700" cy="431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11713" y="212800"/>
            <a:ext cx="8520600" cy="2158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endParaRPr>
              <a:latin typeface="Oswald"/>
              <a:ea typeface="Oswald"/>
              <a:cs typeface="Oswald"/>
              <a:sym typeface="Oswald"/>
            </a:endParaRPr>
          </a:p>
          <a:p>
            <a:pPr marL="0" lvl="0" indent="0" algn="ctr" rtl="0">
              <a:spcBef>
                <a:spcPts val="1200"/>
              </a:spcBef>
              <a:spcAft>
                <a:spcPts val="0"/>
              </a:spcAft>
              <a:buNone/>
            </a:pPr>
            <a:r>
              <a:rPr lang="en" sz="1900">
                <a:latin typeface="Oswald"/>
                <a:ea typeface="Oswald"/>
                <a:cs typeface="Oswald"/>
                <a:sym typeface="Oswald"/>
              </a:rPr>
              <a:t>Why might Shima and other immigrants have changed their names upon moving to the United States? </a:t>
            </a:r>
            <a:endParaRPr sz="1900">
              <a:latin typeface="Oswald"/>
              <a:ea typeface="Oswald"/>
              <a:cs typeface="Oswald"/>
              <a:sym typeface="Oswald"/>
            </a:endParaRPr>
          </a:p>
          <a:p>
            <a:pPr marL="0" lvl="0" indent="0" algn="ctr" rtl="0">
              <a:spcBef>
                <a:spcPts val="1200"/>
              </a:spcBef>
              <a:spcAft>
                <a:spcPts val="0"/>
              </a:spcAft>
              <a:buNone/>
            </a:pPr>
            <a:endParaRPr sz="1900">
              <a:latin typeface="Oswald"/>
              <a:ea typeface="Oswald"/>
              <a:cs typeface="Oswald"/>
              <a:sym typeface="Oswald"/>
            </a:endParaRPr>
          </a:p>
          <a:p>
            <a:pPr marL="0" lvl="0" indent="0" algn="ctr" rtl="0">
              <a:spcBef>
                <a:spcPts val="1200"/>
              </a:spcBef>
              <a:spcAft>
                <a:spcPts val="1200"/>
              </a:spcAft>
              <a:buClr>
                <a:schemeClr val="dk1"/>
              </a:buClr>
              <a:buSzPts val="1100"/>
              <a:buFont typeface="Arial"/>
              <a:buNone/>
            </a:pPr>
            <a:r>
              <a:rPr lang="en" sz="1900">
                <a:latin typeface="Oswald"/>
                <a:ea typeface="Oswald"/>
                <a:cs typeface="Oswald"/>
                <a:sym typeface="Oswald"/>
              </a:rPr>
              <a:t>What impact might that have on someone’s cultural identity and values?</a:t>
            </a:r>
            <a:endParaRPr sz="1900">
              <a:latin typeface="Oswald"/>
              <a:ea typeface="Oswald"/>
              <a:cs typeface="Oswald"/>
              <a:sym typeface="Oswald"/>
            </a:endParaRPr>
          </a:p>
        </p:txBody>
      </p:sp>
      <p:pic>
        <p:nvPicPr>
          <p:cNvPr id="68" name="Google Shape;68;p15"/>
          <p:cNvPicPr preferRelativeResize="0"/>
          <p:nvPr/>
        </p:nvPicPr>
        <p:blipFill>
          <a:blip r:embed="rId3">
            <a:alphaModFix/>
          </a:blip>
          <a:stretch>
            <a:fillRect/>
          </a:stretch>
        </p:blipFill>
        <p:spPr>
          <a:xfrm>
            <a:off x="2673163" y="2786975"/>
            <a:ext cx="3797676" cy="1879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obster"/>
                <a:ea typeface="Lobster"/>
                <a:cs typeface="Lobster"/>
                <a:sym typeface="Lobster"/>
              </a:rPr>
              <a:t>The “Potato King”</a:t>
            </a:r>
            <a:endParaRPr>
              <a:latin typeface="Lobster"/>
              <a:ea typeface="Lobster"/>
              <a:cs typeface="Lobster"/>
              <a:sym typeface="Lobster"/>
            </a:endParaRPr>
          </a:p>
        </p:txBody>
      </p:sp>
      <p:sp>
        <p:nvSpPr>
          <p:cNvPr id="74" name="Google Shape;74;p16"/>
          <p:cNvSpPr txBox="1">
            <a:spLocks noGrp="1"/>
          </p:cNvSpPr>
          <p:nvPr>
            <p:ph type="body" idx="1"/>
          </p:nvPr>
        </p:nvSpPr>
        <p:spPr>
          <a:xfrm>
            <a:off x="311700" y="1142325"/>
            <a:ext cx="5129700" cy="36903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Font typeface="Oswald"/>
              <a:buChar char="●"/>
            </a:pPr>
            <a:r>
              <a:rPr lang="en" sz="2100">
                <a:latin typeface="Oswald"/>
                <a:ea typeface="Oswald"/>
                <a:cs typeface="Oswald"/>
                <a:sym typeface="Oswald"/>
              </a:rPr>
              <a:t>Shima worked as a farm laborer on land in the Sacramento River Delta, where he developed a reputation for being hard working.</a:t>
            </a:r>
            <a:endParaRPr sz="2100">
              <a:latin typeface="Oswald"/>
              <a:ea typeface="Oswald"/>
              <a:cs typeface="Oswald"/>
              <a:sym typeface="Oswald"/>
            </a:endParaRPr>
          </a:p>
          <a:p>
            <a:pPr marL="0" lvl="0" indent="0" algn="l" rtl="0">
              <a:spcBef>
                <a:spcPts val="1200"/>
              </a:spcBef>
              <a:spcAft>
                <a:spcPts val="0"/>
              </a:spcAft>
              <a:buNone/>
            </a:pPr>
            <a:endParaRPr sz="2100">
              <a:latin typeface="Oswald"/>
              <a:ea typeface="Oswald"/>
              <a:cs typeface="Oswald"/>
              <a:sym typeface="Oswald"/>
            </a:endParaRPr>
          </a:p>
          <a:p>
            <a:pPr marL="457200" lvl="0" indent="-361950" algn="l" rtl="0">
              <a:spcBef>
                <a:spcPts val="1200"/>
              </a:spcBef>
              <a:spcAft>
                <a:spcPts val="0"/>
              </a:spcAft>
              <a:buSzPts val="2100"/>
              <a:buFont typeface="Oswald"/>
              <a:buChar char="●"/>
            </a:pPr>
            <a:r>
              <a:rPr lang="en" sz="2100">
                <a:latin typeface="Oswald"/>
                <a:ea typeface="Oswald"/>
                <a:cs typeface="Oswald"/>
                <a:sym typeface="Oswald"/>
              </a:rPr>
              <a:t>Shima saved enough money to buy some cheap farm land, even though the land was deemed “inappropriate for farming”</a:t>
            </a:r>
            <a:endParaRPr sz="2100">
              <a:latin typeface="Oswald"/>
              <a:ea typeface="Oswald"/>
              <a:cs typeface="Oswald"/>
              <a:sym typeface="Oswald"/>
            </a:endParaRPr>
          </a:p>
        </p:txBody>
      </p:sp>
      <p:pic>
        <p:nvPicPr>
          <p:cNvPr id="75" name="Google Shape;75;p16"/>
          <p:cNvPicPr preferRelativeResize="0"/>
          <p:nvPr/>
        </p:nvPicPr>
        <p:blipFill>
          <a:blip r:embed="rId3">
            <a:alphaModFix/>
          </a:blip>
          <a:stretch>
            <a:fillRect/>
          </a:stretch>
        </p:blipFill>
        <p:spPr>
          <a:xfrm>
            <a:off x="6019050" y="1634912"/>
            <a:ext cx="2813251" cy="1873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obster"/>
                <a:ea typeface="Lobster"/>
                <a:cs typeface="Lobster"/>
                <a:sym typeface="Lobster"/>
              </a:rPr>
              <a:t>The “Potato King”</a:t>
            </a:r>
            <a:endParaRPr>
              <a:latin typeface="Lobster"/>
              <a:ea typeface="Lobster"/>
              <a:cs typeface="Lobster"/>
              <a:sym typeface="Lobster"/>
            </a:endParaRPr>
          </a:p>
        </p:txBody>
      </p:sp>
      <p:sp>
        <p:nvSpPr>
          <p:cNvPr id="81" name="Google Shape;81;p17"/>
          <p:cNvSpPr txBox="1">
            <a:spLocks noGrp="1"/>
          </p:cNvSpPr>
          <p:nvPr>
            <p:ph type="body" idx="1"/>
          </p:nvPr>
        </p:nvSpPr>
        <p:spPr>
          <a:xfrm>
            <a:off x="311700" y="1152475"/>
            <a:ext cx="5757900" cy="36201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Oswald"/>
              <a:buChar char="●"/>
            </a:pPr>
            <a:r>
              <a:rPr lang="en" sz="1900">
                <a:latin typeface="Oswald"/>
                <a:ea typeface="Oswald"/>
                <a:cs typeface="Oswald"/>
                <a:sym typeface="Oswald"/>
              </a:rPr>
              <a:t>George Shima attempted to grow beans and rice but failed.</a:t>
            </a:r>
            <a:endParaRPr sz="1900">
              <a:latin typeface="Oswald"/>
              <a:ea typeface="Oswald"/>
              <a:cs typeface="Oswald"/>
              <a:sym typeface="Oswald"/>
            </a:endParaRPr>
          </a:p>
          <a:p>
            <a:pPr marL="457200" lvl="0" indent="-349250" algn="l" rtl="0">
              <a:spcBef>
                <a:spcPts val="0"/>
              </a:spcBef>
              <a:spcAft>
                <a:spcPts val="0"/>
              </a:spcAft>
              <a:buSzPts val="1900"/>
              <a:buFont typeface="Oswald"/>
              <a:buChar char="●"/>
            </a:pPr>
            <a:r>
              <a:rPr lang="en" sz="1900">
                <a:latin typeface="Oswald"/>
                <a:ea typeface="Oswald"/>
                <a:cs typeface="Oswald"/>
                <a:sym typeface="Oswald"/>
              </a:rPr>
              <a:t>He then made an attempt at growing potatoes and found a great deal of success.</a:t>
            </a:r>
            <a:endParaRPr sz="1900">
              <a:latin typeface="Oswald"/>
              <a:ea typeface="Oswald"/>
              <a:cs typeface="Oswald"/>
              <a:sym typeface="Oswald"/>
            </a:endParaRPr>
          </a:p>
          <a:p>
            <a:pPr marL="457200" lvl="0" indent="-349250" algn="l" rtl="0">
              <a:spcBef>
                <a:spcPts val="0"/>
              </a:spcBef>
              <a:spcAft>
                <a:spcPts val="0"/>
              </a:spcAft>
              <a:buSzPts val="1900"/>
              <a:buFont typeface="Oswald"/>
              <a:buChar char="●"/>
            </a:pPr>
            <a:r>
              <a:rPr lang="en" sz="1900">
                <a:latin typeface="Oswald"/>
                <a:ea typeface="Oswald"/>
                <a:cs typeface="Oswald"/>
                <a:sym typeface="Oswald"/>
              </a:rPr>
              <a:t>Shima’s irrigation and water management systems were the key to his success.</a:t>
            </a:r>
            <a:endParaRPr sz="1900">
              <a:latin typeface="Oswald"/>
              <a:ea typeface="Oswald"/>
              <a:cs typeface="Oswald"/>
              <a:sym typeface="Oswald"/>
            </a:endParaRPr>
          </a:p>
          <a:p>
            <a:pPr marL="457200" lvl="0" indent="-349250" algn="l" rtl="0">
              <a:spcBef>
                <a:spcPts val="0"/>
              </a:spcBef>
              <a:spcAft>
                <a:spcPts val="0"/>
              </a:spcAft>
              <a:buSzPts val="1900"/>
              <a:buFont typeface="Oswald"/>
              <a:buChar char="●"/>
            </a:pPr>
            <a:r>
              <a:rPr lang="en" sz="1900">
                <a:latin typeface="Oswald"/>
                <a:ea typeface="Oswald"/>
                <a:cs typeface="Oswald"/>
                <a:sym typeface="Oswald"/>
              </a:rPr>
              <a:t>By 1909, Shima’s farms produced more potatoes than any other farm in the world.</a:t>
            </a:r>
            <a:endParaRPr sz="1900">
              <a:latin typeface="Oswald"/>
              <a:ea typeface="Oswald"/>
              <a:cs typeface="Oswald"/>
              <a:sym typeface="Oswald"/>
            </a:endParaRPr>
          </a:p>
          <a:p>
            <a:pPr marL="457200" lvl="0" indent="-349250" algn="l" rtl="0">
              <a:spcBef>
                <a:spcPts val="0"/>
              </a:spcBef>
              <a:spcAft>
                <a:spcPts val="0"/>
              </a:spcAft>
              <a:buSzPts val="1900"/>
              <a:buFont typeface="Oswald"/>
              <a:buChar char="●"/>
            </a:pPr>
            <a:r>
              <a:rPr lang="en" sz="1900">
                <a:latin typeface="Oswald"/>
                <a:ea typeface="Oswald"/>
                <a:cs typeface="Oswald"/>
                <a:sym typeface="Oswald"/>
              </a:rPr>
              <a:t>This eventually led to Shima becoming the first Japanese-American millionaire.</a:t>
            </a:r>
            <a:endParaRPr sz="1900">
              <a:latin typeface="Oswald"/>
              <a:ea typeface="Oswald"/>
              <a:cs typeface="Oswald"/>
              <a:sym typeface="Oswald"/>
            </a:endParaRPr>
          </a:p>
        </p:txBody>
      </p:sp>
      <p:pic>
        <p:nvPicPr>
          <p:cNvPr id="82" name="Google Shape;82;p17"/>
          <p:cNvPicPr preferRelativeResize="0"/>
          <p:nvPr/>
        </p:nvPicPr>
        <p:blipFill>
          <a:blip r:embed="rId3">
            <a:alphaModFix/>
          </a:blip>
          <a:stretch>
            <a:fillRect/>
          </a:stretch>
        </p:blipFill>
        <p:spPr>
          <a:xfrm>
            <a:off x="6211875" y="1152475"/>
            <a:ext cx="2769601" cy="32081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obster"/>
                <a:ea typeface="Lobster"/>
                <a:cs typeface="Lobster"/>
                <a:sym typeface="Lobster"/>
              </a:rPr>
              <a:t>Facing Resistance</a:t>
            </a:r>
            <a:endParaRPr>
              <a:latin typeface="Lobster"/>
              <a:ea typeface="Lobster"/>
              <a:cs typeface="Lobster"/>
              <a:sym typeface="Lobster"/>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Oswald"/>
              <a:buChar char="●"/>
            </a:pPr>
            <a:r>
              <a:rPr lang="en">
                <a:latin typeface="Oswald"/>
                <a:ea typeface="Oswald"/>
                <a:cs typeface="Oswald"/>
                <a:sym typeface="Oswald"/>
              </a:rPr>
              <a:t>Looking to expand his Potato Empire, Shima purchased land in Central Oregon in 1919.</a:t>
            </a:r>
            <a:endParaRPr>
              <a:latin typeface="Oswald"/>
              <a:ea typeface="Oswald"/>
              <a:cs typeface="Oswald"/>
              <a:sym typeface="Oswald"/>
            </a:endParaRPr>
          </a:p>
          <a:p>
            <a:pPr marL="457200" lvl="0" indent="0" algn="l" rtl="0">
              <a:spcBef>
                <a:spcPts val="1200"/>
              </a:spcBef>
              <a:spcAft>
                <a:spcPts val="0"/>
              </a:spcAft>
              <a:buNone/>
            </a:pPr>
            <a:endParaRPr>
              <a:latin typeface="Oswald"/>
              <a:ea typeface="Oswald"/>
              <a:cs typeface="Oswald"/>
              <a:sym typeface="Oswald"/>
            </a:endParaRPr>
          </a:p>
          <a:p>
            <a:pPr marL="457200" lvl="0" indent="-342900" algn="l" rtl="0">
              <a:spcBef>
                <a:spcPts val="1200"/>
              </a:spcBef>
              <a:spcAft>
                <a:spcPts val="0"/>
              </a:spcAft>
              <a:buSzPts val="1800"/>
              <a:buFont typeface="Oswald"/>
              <a:buChar char="●"/>
            </a:pPr>
            <a:r>
              <a:rPr lang="en">
                <a:latin typeface="Oswald"/>
                <a:ea typeface="Oswald"/>
                <a:cs typeface="Oswald"/>
                <a:sym typeface="Oswald"/>
              </a:rPr>
              <a:t>White farmers in Central Oregon feared that Shima would bring in Japanese and Chinese laborers into the area, echoing the national sentiment of fear towards Asian immigrants.</a:t>
            </a:r>
            <a:endParaRPr>
              <a:latin typeface="Oswald"/>
              <a:ea typeface="Oswald"/>
              <a:cs typeface="Oswald"/>
              <a:sym typeface="Oswald"/>
            </a:endParaRPr>
          </a:p>
          <a:p>
            <a:pPr marL="0" lvl="0" indent="0" algn="l" rtl="0">
              <a:spcBef>
                <a:spcPts val="1200"/>
              </a:spcBef>
              <a:spcAft>
                <a:spcPts val="0"/>
              </a:spcAft>
              <a:buNone/>
            </a:pPr>
            <a:endParaRPr>
              <a:latin typeface="Oswald"/>
              <a:ea typeface="Oswald"/>
              <a:cs typeface="Oswald"/>
              <a:sym typeface="Oswald"/>
            </a:endParaRPr>
          </a:p>
          <a:p>
            <a:pPr marL="0" lvl="0" indent="0" algn="ctr" rtl="0">
              <a:spcBef>
                <a:spcPts val="1200"/>
              </a:spcBef>
              <a:spcAft>
                <a:spcPts val="1200"/>
              </a:spcAft>
              <a:buNone/>
            </a:pPr>
            <a:r>
              <a:rPr lang="en">
                <a:latin typeface="Oswald"/>
                <a:ea typeface="Oswald"/>
                <a:cs typeface="Oswald"/>
                <a:sym typeface="Oswald"/>
              </a:rPr>
              <a:t>Why might these white farmers be fearful of other groups, especially given Shima’s successful reputation?</a:t>
            </a:r>
            <a:endParaRPr>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obster"/>
                <a:ea typeface="Lobster"/>
                <a:cs typeface="Lobster"/>
                <a:sym typeface="Lobster"/>
              </a:rPr>
              <a:t>Exit Ticket - Written Response</a:t>
            </a:r>
            <a:endParaRPr>
              <a:latin typeface="Lobster"/>
              <a:ea typeface="Lobster"/>
              <a:cs typeface="Lobster"/>
              <a:sym typeface="Lobster"/>
            </a:endParaRPr>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a:bodyPr>
          <a:lstStyle/>
          <a:p>
            <a:pPr marL="0" lvl="0" indent="0" algn="l" rtl="0">
              <a:spcBef>
                <a:spcPts val="0"/>
              </a:spcBef>
              <a:spcAft>
                <a:spcPts val="0"/>
              </a:spcAft>
              <a:buNone/>
            </a:pPr>
            <a:r>
              <a:rPr lang="en" sz="2850">
                <a:latin typeface="Oswald"/>
                <a:ea typeface="Oswald"/>
                <a:cs typeface="Oswald"/>
                <a:sym typeface="Oswald"/>
              </a:rPr>
              <a:t>How did George Shima’s background influence his success as a farmer?</a:t>
            </a:r>
            <a:endParaRPr sz="2850">
              <a:latin typeface="Oswald"/>
              <a:ea typeface="Oswald"/>
              <a:cs typeface="Oswald"/>
              <a:sym typeface="Oswald"/>
            </a:endParaRPr>
          </a:p>
          <a:p>
            <a:pPr marL="0" lvl="0" indent="0" algn="l" rtl="0">
              <a:spcBef>
                <a:spcPts val="1200"/>
              </a:spcBef>
              <a:spcAft>
                <a:spcPts val="0"/>
              </a:spcAft>
              <a:buNone/>
            </a:pPr>
            <a:endParaRPr sz="2850">
              <a:latin typeface="Oswald"/>
              <a:ea typeface="Oswald"/>
              <a:cs typeface="Oswald"/>
              <a:sym typeface="Oswald"/>
            </a:endParaRPr>
          </a:p>
          <a:p>
            <a:pPr marL="0" lvl="0" indent="0" algn="l" rtl="0">
              <a:spcBef>
                <a:spcPts val="1200"/>
              </a:spcBef>
              <a:spcAft>
                <a:spcPts val="0"/>
              </a:spcAft>
              <a:buNone/>
            </a:pPr>
            <a:r>
              <a:rPr lang="en" sz="2850">
                <a:latin typeface="Oswald"/>
                <a:ea typeface="Oswald"/>
                <a:cs typeface="Oswald"/>
                <a:sym typeface="Oswald"/>
              </a:rPr>
              <a:t>List 2-3 examples of resilience that allowed George Shima to become successful. Be sure to include both the losses (what was the problem he faced), as well as the wins (how did he overcome his failures)?</a:t>
            </a:r>
            <a:endParaRPr sz="2850">
              <a:latin typeface="Oswald"/>
              <a:ea typeface="Oswald"/>
              <a:cs typeface="Oswald"/>
              <a:sym typeface="Oswald"/>
            </a:endParaRPr>
          </a:p>
          <a:p>
            <a:pPr marL="0" lvl="0" indent="0" algn="l" rtl="0">
              <a:spcBef>
                <a:spcPts val="1200"/>
              </a:spcBef>
              <a:spcAft>
                <a:spcPts val="0"/>
              </a:spcAft>
              <a:buNone/>
            </a:pPr>
            <a:endParaRPr sz="2850">
              <a:latin typeface="Oswald"/>
              <a:ea typeface="Oswald"/>
              <a:cs typeface="Oswald"/>
              <a:sym typeface="Oswald"/>
            </a:endParaRPr>
          </a:p>
          <a:p>
            <a:pPr marL="0" lvl="0" indent="0" algn="l" rtl="0">
              <a:spcBef>
                <a:spcPts val="1200"/>
              </a:spcBef>
              <a:spcAft>
                <a:spcPts val="0"/>
              </a:spcAft>
              <a:buNone/>
            </a:pPr>
            <a:r>
              <a:rPr lang="en" sz="2850">
                <a:latin typeface="Oswald"/>
                <a:ea typeface="Oswald"/>
                <a:cs typeface="Oswald"/>
                <a:sym typeface="Oswald"/>
              </a:rPr>
              <a:t>What might Shima’s story teach us about overcoming challenges in our own lives? Are there any groups today that may be facing similar challenges?</a:t>
            </a:r>
            <a:endParaRPr sz="2850">
              <a:latin typeface="Oswald"/>
              <a:ea typeface="Oswald"/>
              <a:cs typeface="Oswald"/>
              <a:sym typeface="Oswald"/>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On-screen Show (16:9)</PresentationFormat>
  <Paragraphs>44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Lobster</vt:lpstr>
      <vt:lpstr>Oswald</vt:lpstr>
      <vt:lpstr>Times New Roman</vt:lpstr>
      <vt:lpstr>Arial</vt:lpstr>
      <vt:lpstr>Simple Light</vt:lpstr>
      <vt:lpstr>Perseverance, Persistence, and Potatoes</vt:lpstr>
      <vt:lpstr>George Shima (Ushijima Kinji)</vt:lpstr>
      <vt:lpstr>PowerPoint Presentation</vt:lpstr>
      <vt:lpstr>The “Potato King”</vt:lpstr>
      <vt:lpstr>The “Potato King”</vt:lpstr>
      <vt:lpstr>Facing Resistance</vt:lpstr>
      <vt:lpstr>Exit Ticket - Written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Jenni Conrad</cp:lastModifiedBy>
  <cp:revision>1</cp:revision>
  <dcterms:modified xsi:type="dcterms:W3CDTF">2025-10-08T19:39:40Z</dcterms:modified>
</cp:coreProperties>
</file>